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346" r:id="rId4"/>
    <p:sldId id="373" r:id="rId5"/>
    <p:sldId id="347" r:id="rId6"/>
    <p:sldId id="348" r:id="rId7"/>
    <p:sldId id="349" r:id="rId8"/>
    <p:sldId id="350" r:id="rId9"/>
    <p:sldId id="351" r:id="rId10"/>
    <p:sldId id="353" r:id="rId11"/>
    <p:sldId id="352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6A07-A8E5-49B1-AF07-1679A98A3D4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8821-D0FC-41FC-937E-9B55FBE88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C32F-F083-44E1-9916-DA0B24E25275}" type="datetime1">
              <a:rPr lang="en-US" smtClean="0"/>
              <a:t>11/17/2014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10F0-7E94-41AF-9002-E73C9CFD6593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1479-4773-4AA7-9EED-8F3438A79F83}" type="datetime1">
              <a:rPr lang="en-US" smtClean="0"/>
              <a:t>11/17/2014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7943-8E05-4C6D-A0EC-6E45A31C3EE1}" type="datetime1">
              <a:rPr lang="en-US" smtClean="0"/>
              <a:t>11/17/2014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068F-314C-49A8-B263-EC5E5BBDE0E9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7DBE-8099-4D34-826E-25D00670E7B6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00763-091E-4D55-8B43-972EFEFEC08E}" type="datetime1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FE49-F859-467A-84CB-2F5822715941}" type="datetime1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43CD-2B42-43B1-A975-20A03FC58555}" type="datetime1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8757-E658-4D6F-8447-4C416FF21B4C}" type="datetime1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0D559A-631E-40B8-848F-DBA091CC73D3}" type="datetime1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en-US" smtClean="0"/>
              <a:t>Electrical Circuits - Basem ElHalawany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/>
              <a:t>Electrical Circuits</a:t>
            </a:r>
            <a:endParaRPr lang="en-US" sz="48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419872" y="3501008"/>
            <a:ext cx="5495528" cy="1584176"/>
          </a:xfrm>
        </p:spPr>
        <p:txBody>
          <a:bodyPr/>
          <a:lstStyle/>
          <a:p>
            <a:pPr rtl="0">
              <a:lnSpc>
                <a:spcPct val="10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Part (2) </a:t>
            </a:r>
            <a:r>
              <a:rPr lang="en-US" sz="4400" b="1" dirty="0">
                <a:solidFill>
                  <a:srgbClr val="C00000"/>
                </a:solidFill>
              </a:rPr>
              <a:t>: AC Circuits</a:t>
            </a:r>
          </a:p>
          <a:p>
            <a:pPr rtl="0">
              <a:lnSpc>
                <a:spcPct val="100000"/>
              </a:lnSpc>
            </a:pPr>
            <a:r>
              <a:rPr lang="en-US" sz="4400" b="1" dirty="0">
                <a:solidFill>
                  <a:srgbClr val="C00000"/>
                </a:solidFill>
              </a:rPr>
              <a:t>Lecture 1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7944" y="5517232"/>
            <a:ext cx="4346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4000" b="1" dirty="0">
                <a:solidFill>
                  <a:srgbClr val="C00000"/>
                </a:solidFill>
              </a:rPr>
              <a:t>د. باسم ممدوح الحلوانى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10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5736" y="87015"/>
            <a:ext cx="42484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Instantaneous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04" y="645656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As </a:t>
            </a:r>
            <a:r>
              <a:rPr lang="en-US" sz="2000" dirty="0"/>
              <a:t>the coil voltage changes from instant to instant. The </a:t>
            </a:r>
            <a:r>
              <a:rPr lang="en-US" sz="2000" dirty="0" smtClean="0"/>
              <a:t>value of </a:t>
            </a:r>
            <a:r>
              <a:rPr lang="en-US" sz="2000" dirty="0"/>
              <a:t>voltage at any point on the waveform is referred to as its </a:t>
            </a:r>
            <a:r>
              <a:rPr lang="en-US" sz="2000" b="1" dirty="0">
                <a:solidFill>
                  <a:srgbClr val="FF0000"/>
                </a:solidFill>
              </a:rPr>
              <a:t>instantaneous value.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4" y="1412776"/>
            <a:ext cx="3719513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8476"/>
            <a:ext cx="4916066" cy="301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1904" y="4559441"/>
            <a:ext cx="478614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voltage has a peak value of 40 </a:t>
            </a:r>
            <a:r>
              <a:rPr lang="en-US" sz="2000" dirty="0" smtClean="0"/>
              <a:t>volts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cycle </a:t>
            </a:r>
            <a:r>
              <a:rPr lang="en-US" sz="2000" dirty="0"/>
              <a:t>time of 6 </a:t>
            </a:r>
            <a:r>
              <a:rPr lang="en-US" sz="2000" dirty="0" err="1"/>
              <a:t>ms.</a:t>
            </a:r>
            <a:r>
              <a:rPr lang="en-US" sz="20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0072" y="4574501"/>
            <a:ext cx="3763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at t </a:t>
            </a:r>
            <a:r>
              <a:rPr lang="en-US" dirty="0" smtClean="0"/>
              <a:t>=  </a:t>
            </a:r>
            <a:r>
              <a:rPr lang="en-US" dirty="0"/>
              <a:t>0 </a:t>
            </a:r>
            <a:r>
              <a:rPr lang="en-US" dirty="0" err="1"/>
              <a:t>ms</a:t>
            </a:r>
            <a:r>
              <a:rPr lang="en-US" dirty="0"/>
              <a:t>, the voltage is zero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at </a:t>
            </a:r>
            <a:r>
              <a:rPr lang="en-US" dirty="0" smtClean="0"/>
              <a:t>t=0.5 </a:t>
            </a:r>
            <a:r>
              <a:rPr lang="en-US" dirty="0" err="1"/>
              <a:t>ms</a:t>
            </a:r>
            <a:r>
              <a:rPr lang="en-US" dirty="0"/>
              <a:t>, the voltage is </a:t>
            </a:r>
            <a:r>
              <a:rPr lang="en-US" dirty="0" smtClean="0"/>
              <a:t>20V.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55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11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0486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Voltage and </a:t>
            </a:r>
            <a:r>
              <a:rPr lang="en-US" sz="2400" b="1" dirty="0" smtClean="0"/>
              <a:t>Current Conventions for </a:t>
            </a:r>
            <a:r>
              <a:rPr lang="en-US" sz="2400" b="1" dirty="0"/>
              <a:t>ac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04" y="620688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First, we assign reference </a:t>
            </a:r>
            <a:r>
              <a:rPr lang="en-US" sz="2000" dirty="0" smtClean="0">
                <a:solidFill>
                  <a:schemeClr val="tx1"/>
                </a:solidFill>
              </a:rPr>
              <a:t>polarities </a:t>
            </a:r>
            <a:r>
              <a:rPr lang="en-US" sz="2000" dirty="0">
                <a:solidFill>
                  <a:schemeClr val="tx1"/>
                </a:solidFill>
              </a:rPr>
              <a:t>for the source and a reference direction for the current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2403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176464" cy="400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04" y="2383720"/>
            <a:ext cx="4572000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For current, we use the convention that when i has </a:t>
            </a:r>
            <a:r>
              <a:rPr lang="en-US" dirty="0" smtClean="0"/>
              <a:t>a positive </a:t>
            </a:r>
            <a:r>
              <a:rPr lang="en-US" dirty="0"/>
              <a:t>value, its actual direction is the same as the reference arrow, </a:t>
            </a:r>
            <a:endParaRPr lang="en-US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/>
              <a:t>and </a:t>
            </a:r>
            <a:r>
              <a:rPr lang="en-US" dirty="0"/>
              <a:t>when </a:t>
            </a:r>
            <a:r>
              <a:rPr lang="en-US" dirty="0" smtClean="0"/>
              <a:t>i has </a:t>
            </a:r>
            <a:r>
              <a:rPr lang="en-US" dirty="0"/>
              <a:t>a negative value, its actual direction is opposite to that of the reference.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04" y="1425550"/>
            <a:ext cx="885459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We then use the convention that, when e has a positive value, its actual polarity is the same as the reference polarity, and when e has a negative value, its actual polarity is opposite to that of the reference. </a:t>
            </a:r>
          </a:p>
        </p:txBody>
      </p:sp>
    </p:spTree>
    <p:extLst>
      <p:ext uri="{BB962C8B-B14F-4D97-AF65-F5344CB8AC3E}">
        <p14:creationId xmlns:p14="http://schemas.microsoft.com/office/powerpoint/2010/main" val="2648169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12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7664" y="87015"/>
            <a:ext cx="60486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Voltage and </a:t>
            </a:r>
            <a:r>
              <a:rPr lang="en-US" sz="2400" b="1" dirty="0" smtClean="0"/>
              <a:t>Current Conventions for </a:t>
            </a:r>
            <a:r>
              <a:rPr lang="en-US" sz="2400" b="1" dirty="0"/>
              <a:t>ac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96752"/>
            <a:ext cx="30598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232829"/>
            <a:ext cx="2664296" cy="334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9878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07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13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7056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Attributes of Periodic Waveforms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4704" y="620688"/>
            <a:ext cx="885459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Periodic waveforms (i.e., waveforms that repeat at regular intervals), </a:t>
            </a:r>
            <a:r>
              <a:rPr lang="en-US" sz="2000" dirty="0" smtClean="0">
                <a:solidFill>
                  <a:schemeClr val="tx1"/>
                </a:solidFill>
              </a:rPr>
              <a:t>regardless </a:t>
            </a:r>
            <a:r>
              <a:rPr lang="en-US" sz="2000" dirty="0">
                <a:solidFill>
                  <a:schemeClr val="tx1"/>
                </a:solidFill>
              </a:rPr>
              <a:t>of their </a:t>
            </a:r>
            <a:r>
              <a:rPr lang="en-US" sz="2000" dirty="0" smtClean="0">
                <a:solidFill>
                  <a:schemeClr val="tx1"/>
                </a:solidFill>
              </a:rPr>
              <a:t>wave shape</a:t>
            </a:r>
            <a:r>
              <a:rPr lang="en-US" sz="2000" dirty="0">
                <a:solidFill>
                  <a:schemeClr val="tx1"/>
                </a:solidFill>
              </a:rPr>
              <a:t>, may be described by a group of attributes such </a:t>
            </a:r>
            <a:r>
              <a:rPr lang="en-US" sz="2000" dirty="0" smtClean="0">
                <a:solidFill>
                  <a:schemeClr val="tx1"/>
                </a:solidFill>
              </a:rPr>
              <a:t>as: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Frequency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Period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Amplitude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Peak value.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1700808"/>
            <a:ext cx="1455335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/>
              <a:t>Frequency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547664" y="1706884"/>
            <a:ext cx="74516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number of cycles per second of a waveform is defined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" y="2204864"/>
            <a:ext cx="885401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586" y="4113912"/>
            <a:ext cx="884971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Frequency </a:t>
            </a:r>
            <a:r>
              <a:rPr lang="en-US" dirty="0"/>
              <a:t>is denoted by the </a:t>
            </a:r>
            <a:r>
              <a:rPr lang="en-US" dirty="0" smtClean="0"/>
              <a:t>lower-case </a:t>
            </a:r>
            <a:r>
              <a:rPr lang="en-US" dirty="0"/>
              <a:t>letter f.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the SI system, its unit is the hertz (Hz, named in honor </a:t>
            </a:r>
            <a:r>
              <a:rPr lang="en-US" dirty="0" smtClean="0"/>
              <a:t>of pioneer </a:t>
            </a:r>
            <a:r>
              <a:rPr lang="en-US" dirty="0"/>
              <a:t>researcher Heinrich Hertz, 1857–1894).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31" y="5095837"/>
            <a:ext cx="33089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74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14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7056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Attributes of Periodic Waveforms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5496" y="693857"/>
            <a:ext cx="2337819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dirty="0" smtClean="0"/>
              <a:t>Frequency Ranges: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49586" y="1268760"/>
            <a:ext cx="8849710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The range of frequencies is </a:t>
            </a:r>
            <a:r>
              <a:rPr lang="en-US" sz="2000" dirty="0" smtClean="0"/>
              <a:t>huge.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Power </a:t>
            </a:r>
            <a:r>
              <a:rPr lang="en-US" sz="2000" dirty="0"/>
              <a:t>line frequencies, for example</a:t>
            </a:r>
            <a:r>
              <a:rPr lang="en-US" sz="2000" dirty="0" smtClean="0"/>
              <a:t>, are </a:t>
            </a:r>
            <a:r>
              <a:rPr lang="en-US" sz="2000" dirty="0"/>
              <a:t>60 Hz in </a:t>
            </a:r>
            <a:r>
              <a:rPr lang="en-US" sz="2000" dirty="0" smtClean="0"/>
              <a:t>North America </a:t>
            </a:r>
            <a:r>
              <a:rPr lang="en-US" sz="2000" dirty="0"/>
              <a:t>and 50 Hz in many other parts of the world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Audible sound </a:t>
            </a:r>
            <a:r>
              <a:rPr lang="en-US" sz="2000" dirty="0"/>
              <a:t>frequencies range from about 20 Hz to about 20 kHz. </a:t>
            </a:r>
            <a:endParaRPr lang="en-US" sz="20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standard </a:t>
            </a:r>
            <a:r>
              <a:rPr lang="en-US" sz="2000" dirty="0" smtClean="0"/>
              <a:t>AM radio </a:t>
            </a:r>
            <a:r>
              <a:rPr lang="en-US" sz="2000" dirty="0"/>
              <a:t>band occupies from 550 kHz to 1.6 </a:t>
            </a:r>
            <a:r>
              <a:rPr lang="en-US" sz="2000" dirty="0" smtClean="0"/>
              <a:t>MHz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FM band extends </a:t>
            </a:r>
            <a:r>
              <a:rPr lang="en-US" sz="2000" dirty="0" smtClean="0"/>
              <a:t>from 88 </a:t>
            </a:r>
            <a:r>
              <a:rPr lang="en-US" sz="2000" dirty="0"/>
              <a:t>MHz to 108 </a:t>
            </a:r>
            <a:r>
              <a:rPr lang="en-US" sz="2000" dirty="0" err="1"/>
              <a:t>MHz.</a:t>
            </a:r>
            <a:r>
              <a:rPr lang="en-US" sz="2000" dirty="0"/>
              <a:t> </a:t>
            </a:r>
            <a:endParaRPr lang="en-US" sz="20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TV </a:t>
            </a:r>
            <a:r>
              <a:rPr lang="en-US" sz="2000" dirty="0"/>
              <a:t>transmissions occupy several bands in the </a:t>
            </a:r>
            <a:r>
              <a:rPr lang="en-US" sz="2000" dirty="0" smtClean="0"/>
              <a:t>54-MHz to </a:t>
            </a:r>
            <a:r>
              <a:rPr lang="en-US" sz="2000" dirty="0"/>
              <a:t>890-MHz range. </a:t>
            </a:r>
            <a:endParaRPr lang="en-US" sz="20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dirty="0" smtClean="0"/>
              <a:t>Above </a:t>
            </a:r>
            <a:r>
              <a:rPr lang="en-US" sz="2000" dirty="0"/>
              <a:t>300 GHz are optical and X-ray frequencies.</a:t>
            </a:r>
          </a:p>
        </p:txBody>
      </p:sp>
    </p:spTree>
    <p:extLst>
      <p:ext uri="{BB962C8B-B14F-4D97-AF65-F5344CB8AC3E}">
        <p14:creationId xmlns:p14="http://schemas.microsoft.com/office/powerpoint/2010/main" val="3221184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15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7056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Attributes of Periodic Waveforms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5496" y="693857"/>
            <a:ext cx="136313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/>
              <a:t>Period: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9586" y="1268760"/>
            <a:ext cx="550253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It is </a:t>
            </a:r>
            <a:r>
              <a:rPr lang="en-US" sz="2000" dirty="0"/>
              <a:t>the inverse of frequency.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2212"/>
            <a:ext cx="3338349" cy="202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4188" y="693857"/>
            <a:ext cx="73303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The period, T, of a waveform, is the duration of one cycle.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52" y="1867890"/>
            <a:ext cx="2589740" cy="9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586" y="3284984"/>
            <a:ext cx="8814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The period of a waveform can be measured between any two </a:t>
            </a:r>
            <a:r>
              <a:rPr lang="en-US" sz="2000" dirty="0" smtClean="0"/>
              <a:t>corresponding </a:t>
            </a:r>
            <a:r>
              <a:rPr lang="en-US" sz="2000" dirty="0"/>
              <a:t>points </a:t>
            </a:r>
            <a:r>
              <a:rPr lang="en-US" sz="2000" dirty="0" smtClean="0"/>
              <a:t> ( </a:t>
            </a:r>
            <a:r>
              <a:rPr lang="en-US" sz="2000" dirty="0"/>
              <a:t>Often it is measured between zero </a:t>
            </a:r>
            <a:r>
              <a:rPr lang="en-US" sz="2000" dirty="0" smtClean="0"/>
              <a:t>points because </a:t>
            </a:r>
            <a:r>
              <a:rPr lang="en-US" sz="2000" dirty="0"/>
              <a:t>they are easy to establish on an oscilloscope </a:t>
            </a:r>
            <a:r>
              <a:rPr lang="en-US" sz="2000" dirty="0" smtClean="0"/>
              <a:t>trace).</a:t>
            </a:r>
            <a:endParaRPr lang="en-US" sz="2000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12" y="4228639"/>
            <a:ext cx="4387676" cy="2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75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16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Attributes of Periodic Waveforms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547664" y="620688"/>
            <a:ext cx="616906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Amplitude </a:t>
            </a:r>
            <a:r>
              <a:rPr lang="en-US" sz="2400" dirty="0" smtClean="0"/>
              <a:t>, Peak-Value, and Peak-to-Peak </a:t>
            </a:r>
            <a:r>
              <a:rPr lang="en-US" sz="2400" dirty="0"/>
              <a:t>Value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560" y="1713002"/>
            <a:ext cx="4805484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amplitude of a sine wave is the distance from its average to its peak.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241" y="1126287"/>
            <a:ext cx="22236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Amplitude (</a:t>
            </a:r>
            <a:r>
              <a:rPr lang="en-US" sz="2400" dirty="0" err="1" smtClean="0"/>
              <a:t>E</a:t>
            </a:r>
            <a:r>
              <a:rPr lang="en-US" sz="2000" dirty="0" err="1" smtClean="0"/>
              <a:t>m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47" y="1196752"/>
            <a:ext cx="3586633" cy="21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8074" y="3140863"/>
            <a:ext cx="618412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It is </a:t>
            </a:r>
            <a:r>
              <a:rPr lang="en-US" sz="2000" dirty="0" smtClean="0"/>
              <a:t>measured </a:t>
            </a:r>
            <a:r>
              <a:rPr lang="en-US" sz="2000" dirty="0"/>
              <a:t>between minimum and maximum peaks.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074" y="2535287"/>
            <a:ext cx="40238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Peak-to-Peak </a:t>
            </a:r>
            <a:r>
              <a:rPr lang="en-US" sz="2400" dirty="0" smtClean="0"/>
              <a:t>Value (</a:t>
            </a:r>
            <a:r>
              <a:rPr lang="en-US" sz="2400" dirty="0" err="1" smtClean="0"/>
              <a:t>E</a:t>
            </a:r>
            <a:r>
              <a:rPr lang="en-US" sz="2000" dirty="0" err="1" smtClean="0"/>
              <a:t>p</a:t>
            </a:r>
            <a:r>
              <a:rPr lang="en-US" sz="2000" dirty="0" smtClean="0"/>
              <a:t>-p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06290" y="3628726"/>
            <a:ext cx="148539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Peak Value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800" y="4161854"/>
            <a:ext cx="594337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peak value of a voltage or current is its maximum value with respect </a:t>
            </a:r>
            <a:r>
              <a:rPr lang="en-US" sz="2000" dirty="0" smtClean="0"/>
              <a:t>to zero</a:t>
            </a:r>
            <a:r>
              <a:rPr lang="en-US" sz="2000" dirty="0"/>
              <a:t>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61854"/>
            <a:ext cx="2968093" cy="221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91680" y="5596909"/>
            <a:ext cx="371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this figure :  Peak </a:t>
            </a:r>
            <a:r>
              <a:rPr lang="en-US" dirty="0"/>
              <a:t>voltage  </a:t>
            </a:r>
            <a:r>
              <a:rPr lang="en-US" dirty="0" smtClean="0"/>
              <a:t>= E +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21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17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Basic Sine Wave Equation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70707"/>
            <a:ext cx="4932040" cy="21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764704"/>
            <a:ext cx="672863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The voltage produced by </a:t>
            </a:r>
            <a:r>
              <a:rPr lang="en-US" sz="2000" dirty="0" smtClean="0"/>
              <a:t>the previously described generator is:</a:t>
            </a:r>
            <a:endParaRPr lang="en-US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12" y="2420888"/>
            <a:ext cx="268007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322517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Em</a:t>
            </a:r>
            <a:r>
              <a:rPr lang="en-US" sz="2000" dirty="0" smtClean="0"/>
              <a:t>: the </a:t>
            </a:r>
            <a:r>
              <a:rPr lang="en-US" sz="2000" dirty="0"/>
              <a:t>maximum coil voltage </a:t>
            </a:r>
            <a:r>
              <a:rPr lang="en-US" sz="2000" dirty="0" smtClean="0"/>
              <a:t>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/>
              <a:t>α</a:t>
            </a:r>
            <a:r>
              <a:rPr lang="en-US" sz="2000" dirty="0" smtClean="0"/>
              <a:t>   : the </a:t>
            </a:r>
            <a:r>
              <a:rPr lang="en-US" sz="2000" dirty="0"/>
              <a:t>instantaneous </a:t>
            </a:r>
            <a:r>
              <a:rPr lang="en-US" sz="2000" dirty="0" smtClean="0"/>
              <a:t>angular position </a:t>
            </a:r>
            <a:r>
              <a:rPr lang="en-US" sz="2000" dirty="0"/>
              <a:t>of the coil.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016" y="4357553"/>
            <a:ext cx="874846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For </a:t>
            </a:r>
            <a:r>
              <a:rPr lang="en-US" sz="2000" dirty="0"/>
              <a:t>a given generator and rotational velocity,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constant.)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Note </a:t>
            </a:r>
            <a:r>
              <a:rPr lang="en-US" sz="2000" dirty="0"/>
              <a:t>that a  0° represents the horizontal position of the coil and </a:t>
            </a:r>
            <a:r>
              <a:rPr lang="en-US" sz="2000" dirty="0" smtClean="0"/>
              <a:t>that one </a:t>
            </a:r>
            <a:r>
              <a:rPr lang="en-US" sz="2000" dirty="0"/>
              <a:t>complete cycle corresponds to 360°. </a:t>
            </a:r>
          </a:p>
        </p:txBody>
      </p:sp>
    </p:spTree>
    <p:extLst>
      <p:ext uri="{BB962C8B-B14F-4D97-AF65-F5344CB8AC3E}">
        <p14:creationId xmlns:p14="http://schemas.microsoft.com/office/powerpoint/2010/main" val="393381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18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Angular </a:t>
            </a:r>
            <a:r>
              <a:rPr lang="en-US" sz="2400" b="1" dirty="0" smtClean="0"/>
              <a:t>Velocity</a:t>
            </a:r>
            <a:r>
              <a:rPr lang="en-US" sz="2400" b="1" dirty="0"/>
              <a:t> </a:t>
            </a:r>
            <a:r>
              <a:rPr lang="en-US" sz="2400" b="1" dirty="0" smtClean="0"/>
              <a:t> (</a:t>
            </a:r>
            <a:r>
              <a:rPr lang="el-GR" sz="2400" b="1" dirty="0" smtClean="0"/>
              <a:t>ω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784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The rate at which the generator coil rotates is called its angular velocity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53" y="2204864"/>
            <a:ext cx="87484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 When you know the angular velocity of a coil and the length of </a:t>
            </a:r>
            <a:r>
              <a:rPr lang="en-US" sz="2000" dirty="0" smtClean="0"/>
              <a:t>time that </a:t>
            </a:r>
            <a:r>
              <a:rPr lang="en-US" sz="2000" dirty="0"/>
              <a:t>it has rotated, you can compute the angle through which it has </a:t>
            </a:r>
            <a:r>
              <a:rPr lang="en-US" sz="2000" dirty="0" smtClean="0"/>
              <a:t>turned using: </a:t>
            </a:r>
            <a:endParaRPr lang="en-US" sz="20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08906"/>
            <a:ext cx="2195123" cy="63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1268760"/>
            <a:ext cx="648072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 If </a:t>
            </a:r>
            <a:r>
              <a:rPr lang="en-US" sz="2000" dirty="0" smtClean="0"/>
              <a:t>the coil </a:t>
            </a:r>
            <a:r>
              <a:rPr lang="en-US" sz="2000" dirty="0"/>
              <a:t>rotates through an angle of 30° in one </a:t>
            </a:r>
            <a:r>
              <a:rPr lang="en-US" sz="2000" dirty="0" smtClean="0"/>
              <a:t>second,  </a:t>
            </a:r>
            <a:r>
              <a:rPr lang="en-US" sz="2000" dirty="0"/>
              <a:t>its </a:t>
            </a:r>
            <a:r>
              <a:rPr lang="en-US" sz="2000" dirty="0" smtClean="0"/>
              <a:t>angular velocity </a:t>
            </a:r>
            <a:r>
              <a:rPr lang="en-US" sz="2000" dirty="0"/>
              <a:t>is 30° per second.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90364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149080"/>
            <a:ext cx="2308500" cy="139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23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19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Radian Measure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78497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In </a:t>
            </a:r>
            <a:r>
              <a:rPr lang="en-US" sz="2000" dirty="0" smtClean="0"/>
              <a:t>practice, </a:t>
            </a:r>
            <a:r>
              <a:rPr lang="en-US" sz="2000" dirty="0"/>
              <a:t>q is usually expressed in radians per second,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Radians and degrees </a:t>
            </a:r>
            <a:r>
              <a:rPr lang="en-US" sz="2000" dirty="0"/>
              <a:t>are related by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3339843" cy="60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47" y="1556792"/>
            <a:ext cx="3806849" cy="209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01" y="3685861"/>
            <a:ext cx="3477675" cy="183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3209736"/>
            <a:ext cx="18083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For Conversion: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921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5470" y="636692"/>
            <a:ext cx="56886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7475" lvl="1" algn="ctr"/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23528" y="1556792"/>
            <a:ext cx="82809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Circuit Analysis – Theories and Practice</a:t>
            </a:r>
          </a:p>
          <a:p>
            <a:pPr algn="ctr"/>
            <a:r>
              <a:rPr lang="en-US" sz="2400" b="1" dirty="0" smtClean="0"/>
              <a:t>Robinson &amp; Miller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2564904"/>
            <a:ext cx="8280920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Chapter </a:t>
            </a:r>
            <a:r>
              <a:rPr lang="en-US" sz="2400" b="1" dirty="0" smtClean="0"/>
              <a:t>(</a:t>
            </a:r>
            <a:r>
              <a:rPr lang="en-US" sz="2400" b="1" dirty="0"/>
              <a:t>15): AC Fundamentals</a:t>
            </a:r>
          </a:p>
          <a:p>
            <a:r>
              <a:rPr lang="en-US" sz="2400" b="1" dirty="0" smtClean="0"/>
              <a:t>Chapter </a:t>
            </a:r>
            <a:r>
              <a:rPr lang="en-US" sz="2400" b="1" dirty="0"/>
              <a:t>(16): </a:t>
            </a:r>
            <a:r>
              <a:rPr lang="en-US" sz="2400" b="1" dirty="0" smtClean="0"/>
              <a:t>R</a:t>
            </a:r>
            <a:r>
              <a:rPr lang="en-US" sz="2400" b="1" dirty="0"/>
              <a:t>, L, and C Elements </a:t>
            </a:r>
            <a:r>
              <a:rPr lang="en-US" sz="2400" b="1" dirty="0" smtClean="0"/>
              <a:t>and the </a:t>
            </a:r>
            <a:r>
              <a:rPr lang="en-US" sz="2400" b="1" dirty="0"/>
              <a:t>Impedance </a:t>
            </a:r>
            <a:r>
              <a:rPr lang="en-US" sz="2400" b="1" dirty="0" smtClean="0"/>
              <a:t>Concept</a:t>
            </a:r>
          </a:p>
          <a:p>
            <a:r>
              <a:rPr lang="en-US" sz="2400" b="1" dirty="0"/>
              <a:t>Chapter (</a:t>
            </a:r>
            <a:r>
              <a:rPr lang="en-US" sz="2400" b="1" dirty="0" smtClean="0"/>
              <a:t>17): Power </a:t>
            </a:r>
            <a:r>
              <a:rPr lang="en-US" sz="2400" b="1" dirty="0"/>
              <a:t>in AC </a:t>
            </a:r>
            <a:r>
              <a:rPr lang="en-US" sz="2400" b="1" dirty="0" smtClean="0"/>
              <a:t>Circuits</a:t>
            </a:r>
          </a:p>
          <a:p>
            <a:r>
              <a:rPr lang="en-US" sz="2400" b="1" dirty="0"/>
              <a:t>Chapter (</a:t>
            </a:r>
            <a:r>
              <a:rPr lang="en-US" sz="2400" b="1" dirty="0" smtClean="0"/>
              <a:t>18): AC </a:t>
            </a:r>
            <a:r>
              <a:rPr lang="en-US" sz="2400" b="1" dirty="0"/>
              <a:t>Series-Parallel </a:t>
            </a:r>
            <a:r>
              <a:rPr lang="en-US" sz="2400" b="1" dirty="0" smtClean="0"/>
              <a:t>Circuits</a:t>
            </a:r>
          </a:p>
          <a:p>
            <a:r>
              <a:rPr lang="en-US" sz="2400" b="1" dirty="0"/>
              <a:t>Chapter (</a:t>
            </a:r>
            <a:r>
              <a:rPr lang="en-US" sz="2400" b="1" dirty="0" smtClean="0"/>
              <a:t>19): Methods </a:t>
            </a:r>
            <a:r>
              <a:rPr lang="en-US" sz="2400" b="1" dirty="0"/>
              <a:t>of AC </a:t>
            </a:r>
            <a:r>
              <a:rPr lang="en-US" sz="2400" b="1" dirty="0" smtClean="0"/>
              <a:t>Analysis</a:t>
            </a:r>
          </a:p>
          <a:p>
            <a:r>
              <a:rPr lang="en-US" sz="2400" b="1" dirty="0"/>
              <a:t>Chapter </a:t>
            </a:r>
            <a:r>
              <a:rPr lang="en-US" sz="2400" b="1" dirty="0" smtClean="0"/>
              <a:t>(20): AC </a:t>
            </a:r>
            <a:r>
              <a:rPr lang="en-US" sz="2400" b="1" dirty="0"/>
              <a:t>Network </a:t>
            </a:r>
            <a:r>
              <a:rPr lang="en-US" sz="2400" b="1" dirty="0" smtClean="0"/>
              <a:t>Theorems</a:t>
            </a:r>
          </a:p>
          <a:p>
            <a:r>
              <a:rPr lang="en-US" sz="2400" b="1" dirty="0"/>
              <a:t>Chapter (</a:t>
            </a:r>
            <a:r>
              <a:rPr lang="en-US" sz="2400" b="1" dirty="0" smtClean="0"/>
              <a:t>21): Resonance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41484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20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Relationship between </a:t>
            </a:r>
            <a:r>
              <a:rPr lang="el-GR" sz="2400" dirty="0"/>
              <a:t>ω</a:t>
            </a:r>
            <a:r>
              <a:rPr lang="en-US" sz="2400" dirty="0"/>
              <a:t>, T, and f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784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Earlier you learned that one cycle of sine wave may be represented as </a:t>
            </a:r>
            <a:r>
              <a:rPr lang="en-US" sz="2000" dirty="0" smtClean="0"/>
              <a:t>either:</a:t>
            </a:r>
            <a:endParaRPr lang="en-US" sz="2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096492" cy="52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18" y="1384709"/>
            <a:ext cx="1145130" cy="4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754" y="1879328"/>
            <a:ext cx="289912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Substituting these </a:t>
            </a:r>
            <a:r>
              <a:rPr lang="en-US" sz="2000" dirty="0" smtClean="0"/>
              <a:t>into:</a:t>
            </a:r>
            <a:endParaRPr lang="en-US" sz="20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62" y="1879328"/>
            <a:ext cx="1418859" cy="50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90" y="2610440"/>
            <a:ext cx="2282408" cy="64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3270250"/>
            <a:ext cx="2089863" cy="7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8" y="4094095"/>
            <a:ext cx="2048403" cy="48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754" y="4984307"/>
            <a:ext cx="662473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Sinusoidal Voltages and Currents as Functions of </a:t>
            </a:r>
            <a:r>
              <a:rPr lang="en-US" sz="2000" b="1" dirty="0" smtClean="0"/>
              <a:t>Time:</a:t>
            </a:r>
            <a:endParaRPr lang="en-US" sz="2000" b="1" dirty="0"/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007" y="5589240"/>
            <a:ext cx="2144345" cy="52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331640" y="5670537"/>
            <a:ext cx="385990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We could replace the angle </a:t>
            </a:r>
            <a:r>
              <a:rPr lang="el-GR" sz="2000" dirty="0" smtClean="0"/>
              <a:t>α</a:t>
            </a:r>
            <a:r>
              <a:rPr lang="en-US" sz="2000" dirty="0" smtClean="0"/>
              <a:t> as: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109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21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Voltages and Currents with Phase Shifts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7849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/>
              <a:t>If a sine wave does not pass through zero at t </a:t>
            </a:r>
            <a:r>
              <a:rPr lang="en-US" sz="2200" dirty="0" smtClean="0"/>
              <a:t>=0 s, </a:t>
            </a:r>
            <a:r>
              <a:rPr lang="en-US" sz="2200" dirty="0"/>
              <a:t>it </a:t>
            </a:r>
            <a:r>
              <a:rPr lang="en-US" sz="2200" dirty="0" smtClean="0"/>
              <a:t>has a </a:t>
            </a:r>
            <a:r>
              <a:rPr lang="en-US" sz="2200" dirty="0"/>
              <a:t>phase </a:t>
            </a:r>
            <a:r>
              <a:rPr lang="en-US" sz="2200" dirty="0" smtClean="0"/>
              <a:t>shift.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/>
              <a:t>Waveforms </a:t>
            </a:r>
            <a:r>
              <a:rPr lang="en-US" sz="2200" dirty="0"/>
              <a:t>may be shifted to the left or to the right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5000"/>
            <a:ext cx="4032448" cy="20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08" y="2588260"/>
            <a:ext cx="3930172" cy="199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74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22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Introduction to </a:t>
            </a:r>
            <a:r>
              <a:rPr lang="en-US" sz="2400" dirty="0" err="1"/>
              <a:t>Phasors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7504" y="620688"/>
            <a:ext cx="87849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dirty="0"/>
              <a:t>A </a:t>
            </a:r>
            <a:r>
              <a:rPr lang="en-US" sz="2200" dirty="0" err="1"/>
              <a:t>phasor</a:t>
            </a:r>
            <a:r>
              <a:rPr lang="en-US" sz="2200" dirty="0"/>
              <a:t> is a rotating line whose projection on a vertical axis can be used </a:t>
            </a:r>
            <a:r>
              <a:rPr lang="en-US" sz="2200" dirty="0" smtClean="0"/>
              <a:t>to represent </a:t>
            </a:r>
            <a:r>
              <a:rPr lang="en-US" sz="2200" dirty="0" err="1"/>
              <a:t>sinusoidally</a:t>
            </a:r>
            <a:r>
              <a:rPr lang="en-US" sz="2200" dirty="0"/>
              <a:t> varying quantities.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484784"/>
            <a:ext cx="8784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To get at the idea, consider the </a:t>
            </a:r>
            <a:r>
              <a:rPr lang="en-US" sz="2000" dirty="0" smtClean="0"/>
              <a:t>red line </a:t>
            </a:r>
            <a:r>
              <a:rPr lang="en-US" sz="2000" dirty="0"/>
              <a:t>of length </a:t>
            </a:r>
            <a:r>
              <a:rPr lang="en-US" sz="2000" b="1" dirty="0" err="1" smtClean="0"/>
              <a:t>Vm</a:t>
            </a:r>
            <a:r>
              <a:rPr lang="en-US" sz="2000" dirty="0" smtClean="0"/>
              <a:t> </a:t>
            </a:r>
            <a:r>
              <a:rPr lang="en-US" sz="2000" dirty="0"/>
              <a:t>shown in Figure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11560" y="198884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vertical projection of this line (indicated in dotted red) is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71232" y="2406020"/>
            <a:ext cx="2228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 </a:t>
            </a:r>
            <a:r>
              <a:rPr lang="en-US" sz="2200" dirty="0" smtClean="0"/>
              <a:t>=                           </a:t>
            </a:r>
            <a:endParaRPr lang="en-US" sz="22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1199228" cy="4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2852936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By assuming  that the </a:t>
            </a:r>
            <a:r>
              <a:rPr lang="en-US" sz="2000" dirty="0" err="1"/>
              <a:t>phasor</a:t>
            </a:r>
            <a:r>
              <a:rPr lang="en-US" sz="2000" dirty="0"/>
              <a:t> rotates at angular velocity of </a:t>
            </a:r>
            <a:r>
              <a:rPr lang="el-GR" sz="2000" dirty="0" smtClean="0"/>
              <a:t>ω</a:t>
            </a:r>
            <a:r>
              <a:rPr lang="en-US" sz="2000" dirty="0" smtClean="0"/>
              <a:t> </a:t>
            </a:r>
            <a:r>
              <a:rPr lang="en-US" sz="2000" dirty="0"/>
              <a:t>rad/s in the counterclockwise </a:t>
            </a:r>
            <a:r>
              <a:rPr lang="en-US" sz="2000" dirty="0" smtClean="0"/>
              <a:t>direction</a:t>
            </a:r>
            <a:endParaRPr lang="en-US" sz="200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08" y="3356992"/>
            <a:ext cx="2088212" cy="51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208913" cy="259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43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23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Introduction to </a:t>
            </a:r>
            <a:r>
              <a:rPr lang="en-US" sz="2400" dirty="0" err="1"/>
              <a:t>Phasors</a:t>
            </a:r>
            <a:endParaRPr lang="en-US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1213"/>
            <a:ext cx="6912767" cy="54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6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24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Introduction to </a:t>
            </a:r>
            <a:r>
              <a:rPr lang="en-US" sz="2400" dirty="0" err="1"/>
              <a:t>Phasors</a:t>
            </a:r>
            <a:endParaRPr lang="en-US" sz="2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791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25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Shifted Sine </a:t>
            </a:r>
            <a:r>
              <a:rPr lang="en-US" sz="2400" dirty="0" smtClean="0"/>
              <a:t>Waves </a:t>
            </a:r>
            <a:r>
              <a:rPr lang="en-US" sz="2400" dirty="0" err="1" smtClean="0"/>
              <a:t>Phasor</a:t>
            </a:r>
            <a:r>
              <a:rPr lang="en-US" sz="2400" dirty="0" smtClean="0"/>
              <a:t> Representation</a:t>
            </a:r>
            <a:endParaRPr lang="en-US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5" y="1124744"/>
            <a:ext cx="819812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812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26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Phasor</a:t>
            </a:r>
            <a:r>
              <a:rPr lang="en-US" sz="2400" dirty="0" smtClean="0"/>
              <a:t> Difference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32202" y="620688"/>
            <a:ext cx="88322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Phase difference refers to the angular displacement between different </a:t>
            </a:r>
            <a:r>
              <a:rPr lang="en-US" sz="2000" dirty="0" smtClean="0"/>
              <a:t>waveforms </a:t>
            </a:r>
            <a:r>
              <a:rPr lang="en-US" sz="2000" dirty="0"/>
              <a:t>of the same frequency.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928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994" y="3493457"/>
            <a:ext cx="882449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terms lead and lag can be understood in terms of </a:t>
            </a:r>
            <a:r>
              <a:rPr lang="en-US" sz="2000" dirty="0" err="1"/>
              <a:t>phasors</a:t>
            </a:r>
            <a:r>
              <a:rPr lang="en-US" sz="2000" dirty="0"/>
              <a:t>. If </a:t>
            </a:r>
            <a:r>
              <a:rPr lang="en-US" sz="2000" dirty="0" smtClean="0"/>
              <a:t>you observe </a:t>
            </a:r>
            <a:r>
              <a:rPr lang="en-US" sz="2000" dirty="0" err="1"/>
              <a:t>phasors</a:t>
            </a:r>
            <a:r>
              <a:rPr lang="en-US" sz="2000" dirty="0"/>
              <a:t> rotating as in </a:t>
            </a:r>
            <a:r>
              <a:rPr lang="en-US" sz="2000" dirty="0" smtClean="0"/>
              <a:t>Figure, </a:t>
            </a:r>
            <a:r>
              <a:rPr lang="en-US" sz="2000" dirty="0"/>
              <a:t>the one that you see </a:t>
            </a:r>
            <a:r>
              <a:rPr lang="en-US" sz="2000" dirty="0" smtClean="0"/>
              <a:t>passing first </a:t>
            </a:r>
            <a:r>
              <a:rPr lang="en-US" sz="2000" dirty="0"/>
              <a:t>is leading and the other is lagging.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655272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14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27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AC Waveforms and Average 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202" y="620688"/>
            <a:ext cx="88322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Since ac </a:t>
            </a:r>
            <a:r>
              <a:rPr lang="en-US" sz="2000" dirty="0"/>
              <a:t>quantities </a:t>
            </a:r>
            <a:r>
              <a:rPr lang="en-US" sz="2000" dirty="0" smtClean="0"/>
              <a:t>constantly change its value, we need one </a:t>
            </a:r>
            <a:r>
              <a:rPr lang="en-US" sz="2000" dirty="0"/>
              <a:t>single numerical value that truly represents </a:t>
            </a:r>
            <a:r>
              <a:rPr lang="en-US" sz="2000" dirty="0" smtClean="0"/>
              <a:t>a waveform </a:t>
            </a:r>
            <a:r>
              <a:rPr lang="en-US" sz="2000" dirty="0"/>
              <a:t>over its complete cycle.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202" y="1444714"/>
            <a:ext cx="182928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Average </a:t>
            </a:r>
            <a:r>
              <a:rPr lang="en-US" sz="2000" dirty="0" smtClean="0"/>
              <a:t>Values: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62344" y="2211188"/>
            <a:ext cx="67021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For </a:t>
            </a:r>
            <a:r>
              <a:rPr lang="en-US" sz="2000" dirty="0"/>
              <a:t>waveforms, </a:t>
            </a:r>
            <a:r>
              <a:rPr lang="en-US" sz="2000" dirty="0" smtClean="0"/>
              <a:t>the process </a:t>
            </a:r>
            <a:r>
              <a:rPr lang="en-US" sz="2000" dirty="0"/>
              <a:t>is conceptually the same. </a:t>
            </a:r>
            <a:r>
              <a:rPr lang="en-US" sz="2000" dirty="0" smtClean="0"/>
              <a:t> You </a:t>
            </a:r>
            <a:r>
              <a:rPr lang="en-US" sz="2000" dirty="0"/>
              <a:t>can sum the instantaneous values over a full cycle, then divide by the </a:t>
            </a:r>
            <a:r>
              <a:rPr lang="en-US" sz="2000" dirty="0" smtClean="0"/>
              <a:t> number </a:t>
            </a:r>
            <a:r>
              <a:rPr lang="en-US" sz="2000" dirty="0"/>
              <a:t>of points used.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trouble with this approach is </a:t>
            </a:r>
            <a:r>
              <a:rPr lang="en-US" sz="2000" dirty="0" smtClean="0"/>
              <a:t>that waveforms </a:t>
            </a:r>
            <a:r>
              <a:rPr lang="en-US" sz="2000" dirty="0"/>
              <a:t>do not consist of discrete values.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728" y="145660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To find the average of a set of marks for example, you </a:t>
            </a:r>
            <a:r>
              <a:rPr lang="en-US" sz="2000" dirty="0" smtClean="0"/>
              <a:t>add them</a:t>
            </a:r>
            <a:r>
              <a:rPr lang="en-US" sz="2000" dirty="0"/>
              <a:t>, then divide by the number of items summed.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2202" y="3861048"/>
            <a:ext cx="480529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Average in Terms of the Area Under a </a:t>
            </a:r>
            <a:r>
              <a:rPr lang="en-US" sz="2000" dirty="0" smtClean="0"/>
              <a:t>Curve:</a:t>
            </a:r>
            <a:endParaRPr lang="en-US" sz="2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46" y="3861048"/>
            <a:ext cx="331350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" y="4293096"/>
            <a:ext cx="33532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75969"/>
            <a:ext cx="4292176" cy="38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05" y="5539355"/>
            <a:ext cx="4788012" cy="69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64164" y="5301208"/>
            <a:ext cx="136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 use area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90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28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202" y="1437744"/>
            <a:ext cx="883228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To </a:t>
            </a:r>
            <a:r>
              <a:rPr lang="en-US" sz="2000" dirty="0"/>
              <a:t>find the average value of a waveform</a:t>
            </a:r>
            <a:r>
              <a:rPr lang="en-US" sz="2000" dirty="0" smtClean="0"/>
              <a:t>, divide </a:t>
            </a:r>
            <a:r>
              <a:rPr lang="en-US" sz="2000" dirty="0"/>
              <a:t>the area under the waveform by the length of its base.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Areas </a:t>
            </a:r>
            <a:r>
              <a:rPr lang="en-US" sz="2000" dirty="0"/>
              <a:t>above </a:t>
            </a:r>
            <a:r>
              <a:rPr lang="en-US" sz="2000" dirty="0" smtClean="0"/>
              <a:t>the axis </a:t>
            </a:r>
            <a:r>
              <a:rPr lang="en-US" sz="2000" dirty="0"/>
              <a:t>are counted as positive, while areas below the axis are counted as </a:t>
            </a:r>
            <a:r>
              <a:rPr lang="en-US" sz="2000" dirty="0" smtClean="0"/>
              <a:t>negative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This </a:t>
            </a:r>
            <a:r>
              <a:rPr lang="en-US" sz="2000" dirty="0"/>
              <a:t>approach is valid regardless of </a:t>
            </a:r>
            <a:r>
              <a:rPr lang="en-US" sz="2000" dirty="0" err="1"/>
              <a:t>waveshape</a:t>
            </a:r>
            <a:r>
              <a:rPr lang="en-US" sz="2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AC Waveforms and Average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202" y="3585210"/>
            <a:ext cx="88322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Average values are also called </a:t>
            </a:r>
            <a:r>
              <a:rPr lang="en-US" sz="2000" b="1" dirty="0">
                <a:solidFill>
                  <a:schemeClr val="tx1"/>
                </a:solidFill>
              </a:rPr>
              <a:t>dc values</a:t>
            </a:r>
            <a:r>
              <a:rPr lang="en-US" sz="2000" dirty="0"/>
              <a:t>, because dc meters </a:t>
            </a:r>
            <a:r>
              <a:rPr lang="en-US" sz="2000" dirty="0" smtClean="0"/>
              <a:t>indicate average </a:t>
            </a:r>
            <a:r>
              <a:rPr lang="en-US" sz="2000" dirty="0"/>
              <a:t>values rather than instantaneous values. </a:t>
            </a:r>
          </a:p>
        </p:txBody>
      </p:sp>
    </p:spTree>
    <p:extLst>
      <p:ext uri="{BB962C8B-B14F-4D97-AF65-F5344CB8AC3E}">
        <p14:creationId xmlns:p14="http://schemas.microsoft.com/office/powerpoint/2010/main" val="2579649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29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7664" y="87015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AC Waveforms and Average Value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892480" cy="182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904"/>
            <a:ext cx="23172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9" y="2713054"/>
            <a:ext cx="6477001" cy="316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3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</a:t>
            </a:r>
            <a:r>
              <a:rPr lang="en-US" b="1" dirty="0" smtClean="0"/>
              <a:t>Circuits-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3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1640" y="1484784"/>
            <a:ext cx="56886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7475" lvl="1" algn="ctr"/>
            <a:r>
              <a:rPr lang="en-US" sz="2800" b="1" dirty="0" smtClean="0"/>
              <a:t>Course Web Page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2780928"/>
            <a:ext cx="87129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http://www.bu.edu.eg/staff/basem.mamdoh-courses/11975/files</a:t>
            </a:r>
          </a:p>
        </p:txBody>
      </p:sp>
    </p:spTree>
    <p:extLst>
      <p:ext uri="{BB962C8B-B14F-4D97-AF65-F5344CB8AC3E}">
        <p14:creationId xmlns:p14="http://schemas.microsoft.com/office/powerpoint/2010/main" val="3683295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4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5470" y="159023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Chapter (15): AC </a:t>
            </a:r>
            <a:r>
              <a:rPr lang="en-US" sz="2000" b="1" dirty="0"/>
              <a:t>Fundamentals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4711" y="692696"/>
            <a:ext cx="8667769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/>
              <a:t>Previously you learned that </a:t>
            </a:r>
            <a:r>
              <a:rPr lang="en-US" sz="2000" dirty="0" smtClean="0"/>
              <a:t>DC </a:t>
            </a:r>
            <a:r>
              <a:rPr lang="en-US" sz="2000" dirty="0"/>
              <a:t>sources have ﬁxed polarities and constant </a:t>
            </a:r>
            <a:r>
              <a:rPr lang="en-US" sz="2000" dirty="0" smtClean="0"/>
              <a:t>magnitudes </a:t>
            </a:r>
            <a:r>
              <a:rPr lang="en-US" sz="2000" dirty="0"/>
              <a:t>and thus produce currents with constant value and unchanging </a:t>
            </a:r>
            <a:r>
              <a:rPr lang="en-US" sz="2000" dirty="0" smtClean="0"/>
              <a:t>direction</a:t>
            </a:r>
            <a:endParaRPr lang="en-US" sz="2000" dirty="0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5"/>
            <a:ext cx="288032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37" y="1844824"/>
            <a:ext cx="324418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992" y="3645024"/>
            <a:ext cx="870248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/>
              <a:t>In  contrast, the  voltages  of  ac  </a:t>
            </a:r>
            <a:r>
              <a:rPr lang="en-US" sz="2000" dirty="0" smtClean="0"/>
              <a:t>sources alternate </a:t>
            </a:r>
            <a:r>
              <a:rPr lang="en-US" sz="2000" dirty="0"/>
              <a:t>in polarity and vary </a:t>
            </a:r>
            <a:r>
              <a:rPr lang="en-US" sz="2000" dirty="0" smtClean="0"/>
              <a:t>in magnitude </a:t>
            </a:r>
            <a:r>
              <a:rPr lang="en-US" sz="2000" dirty="0"/>
              <a:t>and thus produce currents that </a:t>
            </a:r>
            <a:r>
              <a:rPr lang="en-US" sz="2000" dirty="0" smtClean="0"/>
              <a:t>vary in </a:t>
            </a:r>
            <a:r>
              <a:rPr lang="en-US" sz="2000" dirty="0"/>
              <a:t>magnitude and alternate in direction.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99292"/>
            <a:ext cx="2795454" cy="175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31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5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5470" y="87015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Chapter (15): AC </a:t>
            </a:r>
            <a:r>
              <a:rPr lang="en-US" sz="2000" b="1" dirty="0"/>
              <a:t>Fundamentals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4711" y="652626"/>
            <a:ext cx="290712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Sinusoidal ac Voltage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79532"/>
            <a:ext cx="2880320" cy="23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4710" y="1191951"/>
            <a:ext cx="571544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 One </a:t>
            </a:r>
            <a:r>
              <a:rPr lang="en-US" sz="2000" dirty="0" smtClean="0"/>
              <a:t>complete </a:t>
            </a:r>
            <a:r>
              <a:rPr lang="en-US" sz="2000" dirty="0"/>
              <a:t>variation is referred to as a cycle.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674674"/>
            <a:ext cx="5760640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 Starting  at  zero, </a:t>
            </a:r>
            <a:endParaRPr lang="en-US" sz="2000" dirty="0" smtClean="0"/>
          </a:p>
          <a:p>
            <a:pPr algn="ctr"/>
            <a:r>
              <a:rPr lang="en-US" sz="2000" dirty="0" smtClean="0"/>
              <a:t>the  voltage increases  to  a  positive  peak  amplitude, decreases  to  zero, </a:t>
            </a:r>
          </a:p>
          <a:p>
            <a:pPr algn="ctr"/>
            <a:r>
              <a:rPr lang="en-US" sz="2000" dirty="0" smtClean="0"/>
              <a:t>changes  polarity,</a:t>
            </a:r>
          </a:p>
          <a:p>
            <a:pPr algn="ctr"/>
            <a:r>
              <a:rPr lang="en-US" sz="2000" dirty="0" smtClean="0"/>
              <a:t>increases </a:t>
            </a:r>
            <a:r>
              <a:rPr lang="en-US" sz="2000" dirty="0"/>
              <a:t>to a negative peak amplitude, </a:t>
            </a:r>
            <a:endParaRPr lang="en-US" sz="2000" dirty="0" smtClean="0"/>
          </a:p>
          <a:p>
            <a:pPr algn="ctr"/>
            <a:r>
              <a:rPr lang="en-US" sz="2000" dirty="0" smtClean="0"/>
              <a:t>then </a:t>
            </a:r>
            <a:r>
              <a:rPr lang="en-US" sz="2000" dirty="0"/>
              <a:t>returns again to zero.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3717032"/>
            <a:ext cx="885698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Since the waveform repeats itself at </a:t>
            </a:r>
            <a:r>
              <a:rPr lang="en-US" sz="2000" dirty="0" smtClean="0"/>
              <a:t>regular intervals, </a:t>
            </a:r>
            <a:r>
              <a:rPr lang="en-US" sz="2000" dirty="0"/>
              <a:t>it is called a periodic </a:t>
            </a:r>
            <a:r>
              <a:rPr lang="en-US" sz="2000" dirty="0" smtClean="0"/>
              <a:t>signal.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32772" y="4293096"/>
            <a:ext cx="386567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Symbol for an ac Voltage Source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62" y="4254053"/>
            <a:ext cx="881518" cy="16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94090" y="4886064"/>
            <a:ext cx="640871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 Lowercase letter e is used</a:t>
            </a:r>
          </a:p>
          <a:p>
            <a:pPr algn="ctr"/>
            <a:r>
              <a:rPr lang="en-US" sz="2000" dirty="0"/>
              <a:t>to indicate that the voltage varies with time.</a:t>
            </a:r>
          </a:p>
        </p:txBody>
      </p:sp>
    </p:spTree>
    <p:extLst>
      <p:ext uri="{BB962C8B-B14F-4D97-AF65-F5344CB8AC3E}">
        <p14:creationId xmlns:p14="http://schemas.microsoft.com/office/powerpoint/2010/main" val="1204644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6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35470" y="87015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Sinusoidal ac Current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05" y="2884874"/>
            <a:ext cx="429788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During </a:t>
            </a:r>
            <a:r>
              <a:rPr lang="en-US" sz="2000" dirty="0"/>
              <a:t>the ﬁrst </a:t>
            </a:r>
            <a:r>
              <a:rPr lang="en-US" sz="2000" dirty="0" smtClean="0"/>
              <a:t>half-cycle</a:t>
            </a:r>
            <a:r>
              <a:rPr lang="en-US" sz="2000" dirty="0"/>
              <a:t>, the </a:t>
            </a:r>
            <a:r>
              <a:rPr lang="en-US" sz="2000" dirty="0" smtClean="0"/>
              <a:t> source </a:t>
            </a:r>
            <a:r>
              <a:rPr lang="en-US" sz="2000" dirty="0"/>
              <a:t>voltage is </a:t>
            </a:r>
            <a:r>
              <a:rPr lang="en-US" sz="2000" dirty="0" smtClean="0"/>
              <a:t>positive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</a:t>
            </a:r>
            <a:r>
              <a:rPr lang="en-US" sz="2000" dirty="0" smtClean="0"/>
              <a:t>herefore</a:t>
            </a:r>
            <a:r>
              <a:rPr lang="en-US" sz="2000" dirty="0"/>
              <a:t>, the current is in the </a:t>
            </a:r>
            <a:r>
              <a:rPr lang="en-US" sz="2000" dirty="0" smtClean="0"/>
              <a:t>clockwise direction.</a:t>
            </a:r>
            <a:endParaRPr lang="en-US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9" y="620688"/>
            <a:ext cx="33245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620689"/>
            <a:ext cx="2844316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38615" y="2884874"/>
            <a:ext cx="429788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During </a:t>
            </a:r>
            <a:r>
              <a:rPr lang="en-US" sz="2000" dirty="0"/>
              <a:t>the second half-cycle, the voltage polarity </a:t>
            </a:r>
            <a:r>
              <a:rPr lang="en-US" sz="2000" dirty="0" smtClean="0"/>
              <a:t>reverses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Therefore</a:t>
            </a:r>
            <a:r>
              <a:rPr lang="en-US" sz="2000" dirty="0"/>
              <a:t>, the current is in the counterclockwise direction.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905" y="4293096"/>
            <a:ext cx="529019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Since current is </a:t>
            </a:r>
            <a:r>
              <a:rPr lang="en-US" sz="2000" dirty="0" smtClean="0"/>
              <a:t>proportional to </a:t>
            </a:r>
            <a:r>
              <a:rPr lang="en-US" sz="2000" dirty="0"/>
              <a:t>voltage, its shape is also sinusoidal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312368" cy="18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47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7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5736" y="87015"/>
            <a:ext cx="54726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Generating </a:t>
            </a:r>
            <a:r>
              <a:rPr lang="en-US" sz="2400" b="1" dirty="0" smtClean="0"/>
              <a:t>ac Voltages (Method A)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81904" y="645656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One  way  to  generate  an  ac  voltage  is  to  rotate  a  coil  of  wire  at  </a:t>
            </a:r>
            <a:r>
              <a:rPr lang="en-US" sz="2000" dirty="0" smtClean="0"/>
              <a:t>constant angular </a:t>
            </a:r>
            <a:r>
              <a:rPr lang="en-US" sz="2000" dirty="0"/>
              <a:t>velocity in a ﬁxed magnetic ﬁeld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904" y="4581128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The magnitude of the </a:t>
            </a:r>
            <a:r>
              <a:rPr lang="en-US" sz="2000" dirty="0"/>
              <a:t>resulting voltage is proportional to the rate at which ﬂux lines are cut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904" y="5479693"/>
            <a:ext cx="88545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its polarity is dependent on the direction </a:t>
            </a:r>
            <a:r>
              <a:rPr lang="en-US" sz="2000" dirty="0" smtClean="0"/>
              <a:t>the coil </a:t>
            </a:r>
            <a:r>
              <a:rPr lang="en-US" sz="2000" dirty="0"/>
              <a:t>sides move through the ﬁeld.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484784"/>
            <a:ext cx="25202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23042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20671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64" y="1484784"/>
            <a:ext cx="21813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88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8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5736" y="87015"/>
            <a:ext cx="42484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Generating </a:t>
            </a:r>
            <a:r>
              <a:rPr lang="en-US" sz="2400" b="1" dirty="0" smtClean="0"/>
              <a:t>ac </a:t>
            </a:r>
            <a:r>
              <a:rPr lang="en-US" sz="2400" b="1" dirty="0"/>
              <a:t>Voltages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04" y="645656"/>
            <a:ext cx="88545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Since  the  coil  rotates  continuously, the  </a:t>
            </a:r>
            <a:r>
              <a:rPr lang="en-US" sz="2000" dirty="0" smtClean="0"/>
              <a:t>voltage produced </a:t>
            </a:r>
            <a:r>
              <a:rPr lang="en-US" sz="2000" dirty="0"/>
              <a:t>will be a repetitive,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2" y="1124744"/>
            <a:ext cx="6710918" cy="218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2996952"/>
            <a:ext cx="3996444" cy="314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1904" y="3613666"/>
            <a:ext cx="141910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Time Scales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3688" y="361366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Often </a:t>
            </a:r>
            <a:r>
              <a:rPr lang="en-US" sz="2000" dirty="0"/>
              <a:t>we need </a:t>
            </a:r>
            <a:r>
              <a:rPr lang="en-US" sz="2000" dirty="0" smtClean="0"/>
              <a:t>to scale the output voltage  in </a:t>
            </a:r>
            <a:r>
              <a:rPr lang="en-US" sz="2000" dirty="0"/>
              <a:t>time.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length of time required to generate one cycle depends on the </a:t>
            </a:r>
            <a:r>
              <a:rPr lang="en-US" sz="2000" dirty="0" smtClean="0"/>
              <a:t>velocity </a:t>
            </a:r>
            <a:r>
              <a:rPr lang="en-US" sz="2000" dirty="0"/>
              <a:t>of rotation.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17441"/>
            <a:ext cx="3816424" cy="20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904" y="4725144"/>
            <a:ext cx="48941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600 revolutions </a:t>
            </a:r>
            <a:r>
              <a:rPr lang="en-US" dirty="0"/>
              <a:t>in 1 minute </a:t>
            </a:r>
            <a:r>
              <a:rPr lang="en-US" dirty="0" smtClean="0"/>
              <a:t> = 600 </a:t>
            </a:r>
            <a:r>
              <a:rPr lang="en-US" dirty="0"/>
              <a:t>rev </a:t>
            </a:r>
            <a:r>
              <a:rPr lang="en-US" dirty="0" smtClean="0"/>
              <a:t>/ </a:t>
            </a:r>
            <a:r>
              <a:rPr lang="en-US" dirty="0"/>
              <a:t>60 s 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=  </a:t>
            </a:r>
            <a:r>
              <a:rPr lang="en-US" dirty="0"/>
              <a:t>10 </a:t>
            </a:r>
            <a:r>
              <a:rPr lang="en-US" dirty="0" smtClean="0"/>
              <a:t>revolutions </a:t>
            </a:r>
            <a:r>
              <a:rPr lang="en-US" dirty="0"/>
              <a:t>in 1 second.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904" y="5517232"/>
            <a:ext cx="48941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time for 1 revolution  </a:t>
            </a:r>
            <a:r>
              <a:rPr lang="en-US" dirty="0" smtClean="0"/>
              <a:t>= one-tenth </a:t>
            </a:r>
            <a:r>
              <a:rPr lang="en-US" dirty="0"/>
              <a:t>of a </a:t>
            </a:r>
            <a:r>
              <a:rPr lang="en-US" dirty="0" smtClean="0"/>
              <a:t>second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= 100 </a:t>
            </a:r>
            <a:r>
              <a:rPr lang="en-US" dirty="0" err="1" smtClean="0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79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Circuits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9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1904" y="645656"/>
            <a:ext cx="885459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AC waveforms may also be created electronically using function </a:t>
            </a:r>
            <a:r>
              <a:rPr lang="en-US" sz="2000" dirty="0" smtClean="0"/>
              <a:t>(or signal</a:t>
            </a:r>
            <a:r>
              <a:rPr lang="en-US" sz="2000" dirty="0"/>
              <a:t>) generators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function generators, you are not limited </a:t>
            </a:r>
            <a:r>
              <a:rPr lang="en-US" sz="2000" dirty="0" smtClean="0"/>
              <a:t>to sinusoidal </a:t>
            </a:r>
            <a:r>
              <a:rPr lang="en-US" sz="2000" dirty="0"/>
              <a:t>ac. </a:t>
            </a:r>
            <a:r>
              <a:rPr lang="en-US" sz="2000" dirty="0" smtClean="0"/>
              <a:t>gear</a:t>
            </a:r>
            <a:r>
              <a:rPr lang="en-US" sz="20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5736" y="87015"/>
            <a:ext cx="54726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Generating </a:t>
            </a:r>
            <a:r>
              <a:rPr lang="en-US" sz="2400" b="1" dirty="0" smtClean="0"/>
              <a:t>ac Voltages (Method B)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74090" y="1813173"/>
            <a:ext cx="8862405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unit of </a:t>
            </a:r>
            <a:r>
              <a:rPr lang="en-US" sz="2000" dirty="0" smtClean="0"/>
              <a:t>Figure </a:t>
            </a:r>
            <a:r>
              <a:rPr lang="en-US" sz="2000" dirty="0"/>
              <a:t>can produce a variety </a:t>
            </a:r>
            <a:r>
              <a:rPr lang="en-US" sz="2000" dirty="0" smtClean="0"/>
              <a:t>of variable-frequency </a:t>
            </a:r>
            <a:r>
              <a:rPr lang="en-US" sz="2000" dirty="0"/>
              <a:t>waveforms, including sinusoidal, square wave, </a:t>
            </a:r>
            <a:r>
              <a:rPr lang="en-US" sz="2000" dirty="0" smtClean="0"/>
              <a:t>triangular, and </a:t>
            </a:r>
            <a:r>
              <a:rPr lang="en-US" sz="2000" dirty="0"/>
              <a:t>so on. </a:t>
            </a: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Waveforms </a:t>
            </a:r>
            <a:r>
              <a:rPr lang="en-US" sz="2000" dirty="0"/>
              <a:t>such as these are commonly used to test electronic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40968"/>
            <a:ext cx="8712967" cy="303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2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4983</TotalTime>
  <Words>1777</Words>
  <Application>Microsoft Office PowerPoint</Application>
  <PresentationFormat>On-screen Show (4:3)</PresentationFormat>
  <Paragraphs>229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PresentationPro_ConservationGlobeVideo</vt:lpstr>
      <vt:lpstr>Electrical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428</cp:revision>
  <dcterms:created xsi:type="dcterms:W3CDTF">2013-03-22T05:31:22Z</dcterms:created>
  <dcterms:modified xsi:type="dcterms:W3CDTF">2014-11-17T13:30:44Z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